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6"/>
  </p:handoutMasterIdLst>
  <p:sldIdLst>
    <p:sldId id="256" r:id="rId2"/>
    <p:sldId id="257" r:id="rId3"/>
    <p:sldId id="258" r:id="rId4"/>
    <p:sldId id="259" r:id="rId5"/>
    <p:sldId id="260" r:id="rId6"/>
    <p:sldId id="261" r:id="rId7"/>
    <p:sldId id="262" r:id="rId8"/>
    <p:sldId id="263" r:id="rId9"/>
    <p:sldId id="275" r:id="rId10"/>
    <p:sldId id="276" r:id="rId11"/>
    <p:sldId id="277" r:id="rId12"/>
    <p:sldId id="278" r:id="rId13"/>
    <p:sldId id="279" r:id="rId14"/>
    <p:sldId id="280" r:id="rId15"/>
    <p:sldId id="265" r:id="rId16"/>
    <p:sldId id="268" r:id="rId17"/>
    <p:sldId id="266" r:id="rId18"/>
    <p:sldId id="267" r:id="rId19"/>
    <p:sldId id="269" r:id="rId20"/>
    <p:sldId id="270" r:id="rId21"/>
    <p:sldId id="271" r:id="rId22"/>
    <p:sldId id="272" r:id="rId23"/>
    <p:sldId id="273" r:id="rId24"/>
    <p:sldId id="274" r:id="rId25"/>
  </p:sldIdLst>
  <p:sldSz cx="9144000" cy="6858000" type="screen4x3"/>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696B93CC-C820-4CC6-9460-BA2A5BC3B82E}" type="datetimeFigureOut">
              <a:rPr lang="en-US" smtClean="0"/>
              <a:t>10/3/2019</a:t>
            </a:fld>
            <a:endParaRPr lang="en-US"/>
          </a:p>
        </p:txBody>
      </p:sp>
      <p:sp>
        <p:nvSpPr>
          <p:cNvPr id="4" name="Footer Placeholder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A7878AA6-F78F-4F91-8AEE-139330EBF0F6}" type="slidenum">
              <a:rPr lang="en-US" smtClean="0"/>
              <a:t>‹#›</a:t>
            </a:fld>
            <a:endParaRPr lang="en-US"/>
          </a:p>
        </p:txBody>
      </p:sp>
    </p:spTree>
    <p:extLst>
      <p:ext uri="{BB962C8B-B14F-4D97-AF65-F5344CB8AC3E}">
        <p14:creationId xmlns:p14="http://schemas.microsoft.com/office/powerpoint/2010/main" val="19700044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9600E1AA-7400-4E1F-A092-F6F25117556A}" type="datetimeFigureOut">
              <a:rPr lang="en-US" smtClean="0"/>
              <a:pPr/>
              <a:t>10/3/2019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00E1AA-7400-4E1F-A092-F6F25117556A}" type="datetimeFigureOut">
              <a:rPr lang="en-US" smtClean="0"/>
              <a:pPr/>
              <a:t>10/3/2019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00E1AA-7400-4E1F-A092-F6F25117556A}" type="datetimeFigureOut">
              <a:rPr lang="en-US" smtClean="0"/>
              <a:pPr/>
              <a:t>10/3/2019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00E1AA-7400-4E1F-A092-F6F25117556A}" type="datetimeFigureOut">
              <a:rPr lang="en-US" smtClean="0"/>
              <a:pPr/>
              <a:t>10/3/2019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600E1AA-7400-4E1F-A092-F6F25117556A}" type="datetimeFigureOut">
              <a:rPr lang="en-US" smtClean="0"/>
              <a:pPr/>
              <a:t>10/3/2019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00E1AA-7400-4E1F-A092-F6F25117556A}" type="datetimeFigureOut">
              <a:rPr lang="en-US" smtClean="0"/>
              <a:pPr/>
              <a:t>10/3/2019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600E1AA-7400-4E1F-A092-F6F25117556A}" type="datetimeFigureOut">
              <a:rPr lang="en-US" smtClean="0"/>
              <a:pPr/>
              <a:t>10/3/2019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600E1AA-7400-4E1F-A092-F6F25117556A}" type="datetimeFigureOut">
              <a:rPr lang="en-US" smtClean="0"/>
              <a:pPr/>
              <a:t>10/3/2019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600E1AA-7400-4E1F-A092-F6F25117556A}" type="datetimeFigureOut">
              <a:rPr lang="en-US" smtClean="0"/>
              <a:pPr/>
              <a:t>10/3/2019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00E1AA-7400-4E1F-A092-F6F25117556A}" type="datetimeFigureOut">
              <a:rPr lang="en-US" smtClean="0"/>
              <a:pPr/>
              <a:t>10/3/2019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A424662-B7CC-4E66-B55E-97FC21AF26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00E1AA-7400-4E1F-A092-F6F25117556A}" type="datetimeFigureOut">
              <a:rPr lang="en-US" smtClean="0"/>
              <a:pPr/>
              <a:t>10/3/2019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A424662-B7CC-4E66-B55E-97FC21AF2658}"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600E1AA-7400-4E1F-A092-F6F25117556A}" type="datetimeFigureOut">
              <a:rPr lang="en-US" smtClean="0"/>
              <a:pPr/>
              <a:t>10/3/2019</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A424662-B7CC-4E66-B55E-97FC21AF265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studylecturenotes.com/social-sciences/sociology/135-types-of-societ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tudylecturenotes.com/basics-of-sociology/what-is-family-institution-meaning-definition-of-family-institu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8001000" cy="2136775"/>
          </a:xfrm>
        </p:spPr>
        <p:txBody>
          <a:bodyPr>
            <a:normAutofit fontScale="90000"/>
          </a:bodyPr>
          <a:lstStyle/>
          <a:p>
            <a:r>
              <a:rPr lang="en-US" dirty="0" smtClean="0"/>
              <a:t>Introduction to Sociology</a:t>
            </a:r>
            <a:br>
              <a:rPr lang="en-US" dirty="0" smtClean="0"/>
            </a:br>
            <a:r>
              <a:rPr lang="en-US" dirty="0" smtClean="0"/>
              <a:t>By </a:t>
            </a:r>
            <a:br>
              <a:rPr lang="en-US" dirty="0" smtClean="0"/>
            </a:br>
            <a:r>
              <a:rPr lang="en-US" dirty="0" smtClean="0"/>
              <a:t>DR. SAREER KHAN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381000"/>
            <a:ext cx="8183880" cy="5867400"/>
          </a:xfrm>
        </p:spPr>
        <p:txBody>
          <a:bodyPr/>
          <a:lstStyle/>
          <a:p>
            <a:r>
              <a:rPr lang="en-US" dirty="0" smtClean="0"/>
              <a:t>Definitions of Community</a:t>
            </a:r>
          </a:p>
          <a:p>
            <a:r>
              <a:rPr lang="en-US" dirty="0" smtClean="0"/>
              <a:t>Community is defined by different Sociologists.</a:t>
            </a:r>
          </a:p>
          <a:p>
            <a:r>
              <a:rPr lang="en-US" b="1" dirty="0" smtClean="0"/>
              <a:t>W. Ogburn</a:t>
            </a:r>
            <a:r>
              <a:rPr lang="en-US" dirty="0" smtClean="0"/>
              <a:t>:</a:t>
            </a:r>
          </a:p>
          <a:p>
            <a:pPr marL="0" indent="0">
              <a:buNone/>
            </a:pPr>
            <a:r>
              <a:rPr lang="en-US" b="1" dirty="0" smtClean="0"/>
              <a:t>	</a:t>
            </a:r>
            <a:r>
              <a:rPr lang="en-US" dirty="0" smtClean="0"/>
              <a:t>Total organization of Social life with in a limited area.</a:t>
            </a:r>
          </a:p>
          <a:p>
            <a:pPr>
              <a:buFont typeface="Arial" pitchFamily="34" charset="0"/>
              <a:buChar char="•"/>
            </a:pPr>
            <a:r>
              <a:rPr lang="en-US" b="1" dirty="0" smtClean="0"/>
              <a:t>Davis</a:t>
            </a:r>
          </a:p>
          <a:p>
            <a:pPr marL="0" indent="0">
              <a:buNone/>
            </a:pPr>
            <a:r>
              <a:rPr lang="en-US" b="1" dirty="0"/>
              <a:t>	</a:t>
            </a:r>
            <a:r>
              <a:rPr lang="en-US" dirty="0" smtClean="0"/>
              <a:t>It is the smallest territorial group that can embrace all aspects of Social life.</a:t>
            </a:r>
          </a:p>
          <a:p>
            <a:pPr>
              <a:buFont typeface="Arial" pitchFamily="34" charset="0"/>
              <a:buChar char="•"/>
            </a:pPr>
            <a:r>
              <a:rPr lang="en-US" b="1" dirty="0" err="1" smtClean="0"/>
              <a:t>Bogardes</a:t>
            </a:r>
            <a:r>
              <a:rPr lang="en-US" b="1" dirty="0" smtClean="0"/>
              <a:t>:</a:t>
            </a:r>
          </a:p>
          <a:p>
            <a:pPr marL="347472" lvl="1" indent="0">
              <a:buNone/>
            </a:pPr>
            <a:r>
              <a:rPr lang="en-US" b="1" dirty="0"/>
              <a:t>	</a:t>
            </a:r>
            <a:r>
              <a:rPr lang="en-US" dirty="0" smtClean="0"/>
              <a:t>It is a social group with some degree of “We feeling and living in limited area.</a:t>
            </a:r>
          </a:p>
          <a:p>
            <a:pPr marL="347472" lvl="1" indent="0">
              <a:buNone/>
            </a:pPr>
            <a:endParaRPr lang="en-US" b="1" dirty="0" smtClean="0"/>
          </a:p>
          <a:p>
            <a:pPr>
              <a:buFont typeface="Arial" pitchFamily="34" charset="0"/>
              <a:buChar char="•"/>
            </a:pPr>
            <a:endParaRPr lang="en-US" b="1" dirty="0"/>
          </a:p>
        </p:txBody>
      </p:sp>
    </p:spTree>
    <p:extLst>
      <p:ext uri="{BB962C8B-B14F-4D97-AF65-F5344CB8AC3E}">
        <p14:creationId xmlns:p14="http://schemas.microsoft.com/office/powerpoint/2010/main" val="4270926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381000"/>
            <a:ext cx="8183880" cy="5562600"/>
          </a:xfrm>
        </p:spPr>
        <p:txBody>
          <a:bodyPr/>
          <a:lstStyle/>
          <a:p>
            <a:r>
              <a:rPr lang="en-US" b="1" dirty="0" smtClean="0"/>
              <a:t>Basic Elements of Community</a:t>
            </a:r>
          </a:p>
          <a:p>
            <a:pPr>
              <a:lnSpc>
                <a:spcPct val="150000"/>
              </a:lnSpc>
            </a:pPr>
            <a:r>
              <a:rPr lang="en-US" dirty="0" smtClean="0"/>
              <a:t>Locality</a:t>
            </a:r>
          </a:p>
          <a:p>
            <a:pPr>
              <a:lnSpc>
                <a:spcPct val="150000"/>
              </a:lnSpc>
            </a:pPr>
            <a:r>
              <a:rPr lang="en-US" dirty="0" smtClean="0"/>
              <a:t>Group of People</a:t>
            </a:r>
          </a:p>
          <a:p>
            <a:pPr>
              <a:lnSpc>
                <a:spcPct val="150000"/>
              </a:lnSpc>
            </a:pPr>
            <a:r>
              <a:rPr lang="en-US" dirty="0" smtClean="0"/>
              <a:t>Sentiments</a:t>
            </a:r>
          </a:p>
          <a:p>
            <a:pPr>
              <a:lnSpc>
                <a:spcPct val="150000"/>
              </a:lnSpc>
            </a:pPr>
            <a:r>
              <a:rPr lang="en-US" dirty="0" smtClean="0"/>
              <a:t>Common Life</a:t>
            </a:r>
          </a:p>
          <a:p>
            <a:pPr>
              <a:lnSpc>
                <a:spcPct val="150000"/>
              </a:lnSpc>
            </a:pPr>
            <a:r>
              <a:rPr lang="en-US" dirty="0" smtClean="0"/>
              <a:t>Growth of Culture</a:t>
            </a:r>
          </a:p>
          <a:p>
            <a:pPr>
              <a:lnSpc>
                <a:spcPct val="150000"/>
              </a:lnSpc>
            </a:pPr>
            <a:r>
              <a:rPr lang="en-US" dirty="0" smtClean="0"/>
              <a:t>Permanence</a:t>
            </a:r>
          </a:p>
          <a:p>
            <a:pPr>
              <a:lnSpc>
                <a:spcPct val="150000"/>
              </a:lnSpc>
            </a:pPr>
            <a:r>
              <a:rPr lang="en-US" dirty="0" smtClean="0"/>
              <a:t>Particular Name</a:t>
            </a:r>
          </a:p>
          <a:p>
            <a:pPr marL="0" indent="0">
              <a:lnSpc>
                <a:spcPct val="150000"/>
              </a:lnSpc>
              <a:buNone/>
            </a:pPr>
            <a:endParaRPr lang="en-US" dirty="0"/>
          </a:p>
        </p:txBody>
      </p:sp>
    </p:spTree>
    <p:extLst>
      <p:ext uri="{BB962C8B-B14F-4D97-AF65-F5344CB8AC3E}">
        <p14:creationId xmlns:p14="http://schemas.microsoft.com/office/powerpoint/2010/main" val="1060171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381000"/>
            <a:ext cx="8183880" cy="5486400"/>
          </a:xfrm>
        </p:spPr>
        <p:txBody>
          <a:bodyPr>
            <a:normAutofit fontScale="92500" lnSpcReduction="10000"/>
          </a:bodyPr>
          <a:lstStyle/>
          <a:p>
            <a:pPr>
              <a:lnSpc>
                <a:spcPct val="150000"/>
              </a:lnSpc>
            </a:pPr>
            <a:r>
              <a:rPr lang="en-US" b="1" dirty="0" smtClean="0"/>
              <a:t>Essentials of Community</a:t>
            </a:r>
          </a:p>
          <a:p>
            <a:pPr>
              <a:lnSpc>
                <a:spcPct val="150000"/>
              </a:lnSpc>
            </a:pPr>
            <a:r>
              <a:rPr lang="en-US" dirty="0" smtClean="0"/>
              <a:t>Community has the following essentials.</a:t>
            </a:r>
          </a:p>
          <a:p>
            <a:pPr>
              <a:lnSpc>
                <a:spcPct val="150000"/>
              </a:lnSpc>
            </a:pPr>
            <a:r>
              <a:rPr lang="en-US" dirty="0" smtClean="0"/>
              <a:t>Physical Part</a:t>
            </a:r>
          </a:p>
          <a:p>
            <a:pPr>
              <a:lnSpc>
                <a:spcPct val="150000"/>
              </a:lnSpc>
            </a:pPr>
            <a:r>
              <a:rPr lang="en-US" dirty="0" smtClean="0"/>
              <a:t>Services</a:t>
            </a:r>
          </a:p>
          <a:p>
            <a:pPr>
              <a:lnSpc>
                <a:spcPct val="150000"/>
              </a:lnSpc>
            </a:pPr>
            <a:r>
              <a:rPr lang="en-US" dirty="0" smtClean="0"/>
              <a:t>Means of Production and Employment</a:t>
            </a:r>
          </a:p>
          <a:p>
            <a:pPr>
              <a:lnSpc>
                <a:spcPct val="150000"/>
              </a:lnSpc>
            </a:pPr>
            <a:r>
              <a:rPr lang="en-US" dirty="0" smtClean="0"/>
              <a:t>Social Relationships</a:t>
            </a:r>
          </a:p>
          <a:p>
            <a:pPr marL="514350" indent="-514350">
              <a:lnSpc>
                <a:spcPct val="150000"/>
              </a:lnSpc>
              <a:buAutoNum type="alphaUcPeriod"/>
            </a:pPr>
            <a:r>
              <a:rPr lang="en-US" dirty="0" smtClean="0"/>
              <a:t>Primary Relations</a:t>
            </a:r>
          </a:p>
          <a:p>
            <a:pPr marL="514350" indent="-514350">
              <a:lnSpc>
                <a:spcPct val="150000"/>
              </a:lnSpc>
              <a:buAutoNum type="alphaUcPeriod"/>
            </a:pPr>
            <a:r>
              <a:rPr lang="en-US" dirty="0" smtClean="0"/>
              <a:t>Secondary Relations</a:t>
            </a:r>
          </a:p>
          <a:p>
            <a:pPr marL="514350" indent="-514350">
              <a:lnSpc>
                <a:spcPct val="150000"/>
              </a:lnSpc>
              <a:buAutoNum type="alphaUcPeriod"/>
            </a:pPr>
            <a:r>
              <a:rPr lang="en-US" dirty="0" smtClean="0"/>
              <a:t>Tertiary Relations</a:t>
            </a:r>
          </a:p>
          <a:p>
            <a:pPr marL="0" indent="0">
              <a:buNone/>
            </a:pPr>
            <a:endParaRPr lang="en-US" dirty="0"/>
          </a:p>
        </p:txBody>
      </p:sp>
    </p:spTree>
    <p:extLst>
      <p:ext uri="{BB962C8B-B14F-4D97-AF65-F5344CB8AC3E}">
        <p14:creationId xmlns:p14="http://schemas.microsoft.com/office/powerpoint/2010/main" val="1780393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fontScale="92500" lnSpcReduction="10000"/>
          </a:bodyPr>
          <a:lstStyle/>
          <a:p>
            <a:r>
              <a:rPr lang="en-US" b="1" dirty="0" smtClean="0"/>
              <a:t>Characteristics of Community</a:t>
            </a:r>
          </a:p>
          <a:p>
            <a:pPr>
              <a:lnSpc>
                <a:spcPct val="150000"/>
              </a:lnSpc>
            </a:pPr>
            <a:r>
              <a:rPr lang="en-US" dirty="0" smtClean="0"/>
              <a:t>Territory</a:t>
            </a:r>
          </a:p>
          <a:p>
            <a:pPr>
              <a:lnSpc>
                <a:spcPct val="150000"/>
              </a:lnSpc>
            </a:pPr>
            <a:r>
              <a:rPr lang="en-US" dirty="0" smtClean="0"/>
              <a:t>Needs Fulfillment</a:t>
            </a:r>
          </a:p>
          <a:p>
            <a:pPr>
              <a:lnSpc>
                <a:spcPct val="150000"/>
              </a:lnSpc>
            </a:pPr>
            <a:r>
              <a:rPr lang="en-US" dirty="0" smtClean="0"/>
              <a:t>Sense of Belonging</a:t>
            </a:r>
          </a:p>
          <a:p>
            <a:pPr>
              <a:lnSpc>
                <a:spcPct val="150000"/>
              </a:lnSpc>
            </a:pPr>
            <a:r>
              <a:rPr lang="en-US" dirty="0" smtClean="0"/>
              <a:t>Face to face interaction</a:t>
            </a:r>
          </a:p>
          <a:p>
            <a:pPr>
              <a:lnSpc>
                <a:spcPct val="150000"/>
              </a:lnSpc>
            </a:pPr>
            <a:r>
              <a:rPr lang="en-US" dirty="0" smtClean="0"/>
              <a:t>Common Culture</a:t>
            </a:r>
          </a:p>
          <a:p>
            <a:pPr>
              <a:lnSpc>
                <a:spcPct val="150000"/>
              </a:lnSpc>
            </a:pPr>
            <a:r>
              <a:rPr lang="en-US" dirty="0" smtClean="0"/>
              <a:t>Same Profession</a:t>
            </a:r>
          </a:p>
          <a:p>
            <a:pPr>
              <a:lnSpc>
                <a:spcPct val="150000"/>
              </a:lnSpc>
            </a:pPr>
            <a:r>
              <a:rPr lang="en-US" dirty="0" smtClean="0"/>
              <a:t>Inter Dependency</a:t>
            </a:r>
          </a:p>
          <a:p>
            <a:pPr>
              <a:lnSpc>
                <a:spcPct val="150000"/>
              </a:lnSpc>
            </a:pPr>
            <a:r>
              <a:rPr lang="en-US" dirty="0" smtClean="0"/>
              <a:t>Norms</a:t>
            </a:r>
          </a:p>
          <a:p>
            <a:endParaRPr lang="en-US" dirty="0"/>
          </a:p>
        </p:txBody>
      </p:sp>
    </p:spTree>
    <p:extLst>
      <p:ext uri="{BB962C8B-B14F-4D97-AF65-F5344CB8AC3E}">
        <p14:creationId xmlns:p14="http://schemas.microsoft.com/office/powerpoint/2010/main" val="3066652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870448"/>
          </a:xfrm>
        </p:spPr>
        <p:txBody>
          <a:bodyPr/>
          <a:lstStyle/>
          <a:p>
            <a:r>
              <a:rPr lang="en-US" dirty="0"/>
              <a:t>Social Group</a:t>
            </a:r>
          </a:p>
          <a:p>
            <a:r>
              <a:rPr lang="en-US" dirty="0"/>
              <a:t>A group is became social when interaction interplays among its participants. Social interaction is its basic condition. People walking in markets, in fairs, travelling in train are not social groups. Because social interaction among them does not exist. Two persons, in America and Pakistan, having interaction on telephone form it although they are far away from each other. Therefore social interaction is the basic condition of social groups.</a:t>
            </a:r>
          </a:p>
          <a:p>
            <a:endParaRPr lang="en-US" dirty="0"/>
          </a:p>
        </p:txBody>
      </p:sp>
    </p:spTree>
    <p:extLst>
      <p:ext uri="{BB962C8B-B14F-4D97-AF65-F5344CB8AC3E}">
        <p14:creationId xmlns:p14="http://schemas.microsoft.com/office/powerpoint/2010/main" val="3568157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18048"/>
          </a:xfrm>
        </p:spPr>
        <p:txBody>
          <a:bodyPr>
            <a:normAutofit/>
          </a:bodyPr>
          <a:lstStyle/>
          <a:p>
            <a:pPr fontAlgn="base"/>
            <a:r>
              <a:rPr lang="en-US" b="1" dirty="0" smtClean="0"/>
              <a:t>Social Group Definition</a:t>
            </a:r>
          </a:p>
          <a:p>
            <a:pPr algn="just" fontAlgn="base"/>
            <a:r>
              <a:rPr lang="en-US" b="1" dirty="0" smtClean="0"/>
              <a:t>According to Nimkoff</a:t>
            </a:r>
            <a:r>
              <a:rPr lang="en-US" dirty="0" smtClean="0"/>
              <a:t>: When two or more persons are in the state of interaction with one another.</a:t>
            </a:r>
          </a:p>
          <a:p>
            <a:pPr algn="just" fontAlgn="base"/>
            <a:r>
              <a:rPr lang="en-US" b="1" dirty="0" smtClean="0"/>
              <a:t>MacIver </a:t>
            </a:r>
            <a:r>
              <a:rPr lang="en-US" dirty="0" smtClean="0"/>
              <a:t>says:  Any collection of human beings who are brought in to the social relations with one another".</a:t>
            </a:r>
          </a:p>
          <a:p>
            <a:pPr fontAlgn="base"/>
            <a:r>
              <a:rPr lang="en-US" b="1" dirty="0" smtClean="0"/>
              <a:t>Merill</a:t>
            </a:r>
            <a:r>
              <a:rPr lang="en-US" dirty="0" smtClean="0"/>
              <a:t> says: When two or more persons are in communication for a particular period of time with a common purpose is called group.</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13248"/>
          </a:xfrm>
        </p:spPr>
        <p:txBody>
          <a:bodyPr/>
          <a:lstStyle/>
          <a:p>
            <a:r>
              <a:rPr lang="en-US" b="1" dirty="0" smtClean="0"/>
              <a:t>Essentials of Social Group</a:t>
            </a:r>
          </a:p>
          <a:p>
            <a:endParaRPr lang="en-US" b="1" dirty="0" smtClean="0"/>
          </a:p>
          <a:p>
            <a:r>
              <a:rPr lang="en-US" dirty="0" smtClean="0"/>
              <a:t>There must be at least two person for a group.</a:t>
            </a:r>
          </a:p>
          <a:p>
            <a:r>
              <a:rPr lang="en-US" dirty="0" smtClean="0"/>
              <a:t>There must be communication/interaction among the members.</a:t>
            </a:r>
          </a:p>
          <a:p>
            <a:r>
              <a:rPr lang="en-US" dirty="0" smtClean="0"/>
              <a:t>People will have common interest.</a:t>
            </a:r>
          </a:p>
          <a:p>
            <a:r>
              <a:rPr lang="en-US" dirty="0" smtClean="0"/>
              <a:t>There must be social structure of groups.</a:t>
            </a:r>
          </a:p>
          <a:p>
            <a:r>
              <a:rPr lang="en-US" dirty="0" smtClean="0"/>
              <a:t>There is dependency among the groups.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641848"/>
          </a:xfrm>
        </p:spPr>
        <p:txBody>
          <a:bodyPr>
            <a:normAutofit fontScale="92500" lnSpcReduction="20000"/>
          </a:bodyPr>
          <a:lstStyle/>
          <a:p>
            <a:pPr fontAlgn="base"/>
            <a:r>
              <a:rPr lang="en-US" sz="3500" b="1" dirty="0" smtClean="0"/>
              <a:t>Characteristics of Social Groups</a:t>
            </a:r>
          </a:p>
          <a:p>
            <a:pPr fontAlgn="base"/>
            <a:r>
              <a:rPr lang="en-US" dirty="0" smtClean="0"/>
              <a:t>The basis of grouping may be numerous but the division of population on the basis of age, sex, income, profession and other gave them various types of social groups. Following are the character tics.</a:t>
            </a:r>
          </a:p>
          <a:p>
            <a:pPr fontAlgn="base"/>
            <a:r>
              <a:rPr lang="en-US" dirty="0" smtClean="0"/>
              <a:t>Two or More individuals forms a group.</a:t>
            </a:r>
          </a:p>
          <a:p>
            <a:pPr fontAlgn="base"/>
            <a:r>
              <a:rPr lang="en-US" dirty="0" smtClean="0"/>
              <a:t>Reciprocal Relations exists among the its members</a:t>
            </a:r>
          </a:p>
          <a:p>
            <a:pPr fontAlgn="base"/>
            <a:r>
              <a:rPr lang="en-US" dirty="0" smtClean="0"/>
              <a:t>These are formed for Common Goals and Objectives</a:t>
            </a:r>
          </a:p>
          <a:p>
            <a:pPr fontAlgn="base"/>
            <a:r>
              <a:rPr lang="en-US" dirty="0" smtClean="0"/>
              <a:t>Having Sense of unity and solidarity which results loyalty and sympathy</a:t>
            </a:r>
          </a:p>
          <a:p>
            <a:pPr fontAlgn="base"/>
            <a:r>
              <a:rPr lang="en-US" dirty="0" smtClean="0"/>
              <a:t>A strong sense of we-feeling which develop cooperation</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565648"/>
          </a:xfrm>
        </p:spPr>
        <p:txBody>
          <a:bodyPr/>
          <a:lstStyle/>
          <a:p>
            <a:pPr fontAlgn="base"/>
            <a:r>
              <a:rPr lang="en-US" dirty="0" smtClean="0"/>
              <a:t>Group Norms and regulations (written or unwritten) must be followed for group control</a:t>
            </a:r>
          </a:p>
          <a:p>
            <a:pPr fontAlgn="base"/>
            <a:r>
              <a:rPr lang="en-US" dirty="0" smtClean="0"/>
              <a:t>Similar Behavior to achieve common goals</a:t>
            </a:r>
          </a:p>
          <a:p>
            <a:pPr fontAlgn="base"/>
            <a:r>
              <a:rPr lang="en-US" dirty="0" smtClean="0"/>
              <a:t>Awareness about its membership to differentiate them from other groups</a:t>
            </a:r>
          </a:p>
          <a:p>
            <a:pPr fontAlgn="base"/>
            <a:r>
              <a:rPr lang="en-US" dirty="0" smtClean="0"/>
              <a:t>These are dynamic instead static</a:t>
            </a:r>
          </a:p>
          <a:p>
            <a:pPr fontAlgn="base"/>
            <a:r>
              <a:rPr lang="en-US" dirty="0" smtClean="0"/>
              <a:t>Group Control (direct or indirect control) for members activities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13248"/>
          </a:xfrm>
        </p:spPr>
        <p:txBody>
          <a:bodyPr>
            <a:normAutofit fontScale="92500" lnSpcReduction="10000"/>
          </a:bodyPr>
          <a:lstStyle/>
          <a:p>
            <a:r>
              <a:rPr lang="en-US" b="1" dirty="0" smtClean="0"/>
              <a:t>Types of Social Group</a:t>
            </a:r>
          </a:p>
          <a:p>
            <a:r>
              <a:rPr lang="en-US" dirty="0" smtClean="0"/>
              <a:t>Following are types of Social groups on different basis.</a:t>
            </a:r>
          </a:p>
          <a:p>
            <a:pPr marL="0" indent="0">
              <a:lnSpc>
                <a:spcPct val="200000"/>
              </a:lnSpc>
              <a:buNone/>
            </a:pPr>
            <a:r>
              <a:rPr lang="en-US" dirty="0" smtClean="0"/>
              <a:t>1. On the basis of Size (By </a:t>
            </a:r>
            <a:r>
              <a:rPr lang="en-US" dirty="0" err="1" smtClean="0"/>
              <a:t>Simmel</a:t>
            </a:r>
            <a:r>
              <a:rPr lang="en-US" dirty="0"/>
              <a:t>)</a:t>
            </a:r>
            <a:endParaRPr lang="en-US" dirty="0" smtClean="0"/>
          </a:p>
          <a:p>
            <a:pPr marL="0" indent="0">
              <a:lnSpc>
                <a:spcPct val="200000"/>
              </a:lnSpc>
              <a:buNone/>
            </a:pPr>
            <a:r>
              <a:rPr lang="en-US" dirty="0" smtClean="0"/>
              <a:t>2. On the basis of Structure (Sanderson)</a:t>
            </a:r>
          </a:p>
          <a:p>
            <a:pPr marL="0" indent="0">
              <a:lnSpc>
                <a:spcPct val="200000"/>
              </a:lnSpc>
              <a:buNone/>
            </a:pPr>
            <a:r>
              <a:rPr lang="en-US" dirty="0" smtClean="0"/>
              <a:t>3. On the basis of contacts (C.H. Cooley)</a:t>
            </a:r>
          </a:p>
          <a:p>
            <a:pPr marL="0" indent="0">
              <a:lnSpc>
                <a:spcPct val="200000"/>
              </a:lnSpc>
              <a:buNone/>
            </a:pPr>
            <a:r>
              <a:rPr lang="en-US" dirty="0" smtClean="0"/>
              <a:t>4. On the basis of relations (</a:t>
            </a:r>
            <a:r>
              <a:rPr lang="en-US" dirty="0" err="1" smtClean="0"/>
              <a:t>Hasen</a:t>
            </a:r>
            <a:r>
              <a:rPr lang="en-US" dirty="0" smtClean="0"/>
              <a:t>)</a:t>
            </a:r>
          </a:p>
          <a:p>
            <a:pPr marL="0" indent="0">
              <a:lnSpc>
                <a:spcPct val="200000"/>
              </a:lnSpc>
              <a:buNone/>
            </a:pPr>
            <a:r>
              <a:rPr lang="en-US" dirty="0" smtClean="0"/>
              <a:t>5. On the basis of Identification (Sumner)</a:t>
            </a:r>
            <a:endParaRPr lang="en-US" dirty="0"/>
          </a:p>
        </p:txBody>
      </p:sp>
    </p:spTree>
    <p:extLst>
      <p:ext uri="{BB962C8B-B14F-4D97-AF65-F5344CB8AC3E}">
        <p14:creationId xmlns:p14="http://schemas.microsoft.com/office/powerpoint/2010/main" val="643609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4879848"/>
          </a:xfrm>
        </p:spPr>
        <p:txBody>
          <a:bodyPr/>
          <a:lstStyle/>
          <a:p>
            <a:r>
              <a:rPr lang="en-US" sz="4000" b="1" dirty="0" smtClean="0"/>
              <a:t>CHAPTER NO: 02</a:t>
            </a:r>
          </a:p>
          <a:p>
            <a:pPr>
              <a:buNone/>
            </a:pPr>
            <a:endParaRPr lang="en-US" dirty="0" smtClean="0"/>
          </a:p>
          <a:p>
            <a:pPr algn="ctr">
              <a:buNone/>
            </a:pPr>
            <a:r>
              <a:rPr lang="en-US" sz="6000" b="1" dirty="0" smtClean="0"/>
              <a:t>BASIC CONCEPTS OF SOCIOLOGY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641848"/>
          </a:xfrm>
        </p:spPr>
        <p:txBody>
          <a:bodyPr/>
          <a:lstStyle/>
          <a:p>
            <a:r>
              <a:rPr lang="en-US" sz="4400" dirty="0" smtClean="0"/>
              <a:t>On the Basis of Size</a:t>
            </a:r>
          </a:p>
          <a:p>
            <a:pPr marL="0" indent="0">
              <a:lnSpc>
                <a:spcPct val="200000"/>
              </a:lnSpc>
              <a:buNone/>
            </a:pPr>
            <a:r>
              <a:rPr lang="en-US" dirty="0" smtClean="0"/>
              <a:t>1. </a:t>
            </a:r>
            <a:r>
              <a:rPr lang="en-US" sz="3200" dirty="0" err="1" smtClean="0"/>
              <a:t>Diad</a:t>
            </a:r>
            <a:r>
              <a:rPr lang="en-US" sz="3200" dirty="0" smtClean="0"/>
              <a:t> Group</a:t>
            </a:r>
          </a:p>
          <a:p>
            <a:pPr marL="0" indent="0">
              <a:lnSpc>
                <a:spcPct val="200000"/>
              </a:lnSpc>
              <a:buNone/>
            </a:pPr>
            <a:r>
              <a:rPr lang="en-US" sz="3200" dirty="0" smtClean="0"/>
              <a:t>2. Triad Group</a:t>
            </a:r>
          </a:p>
          <a:p>
            <a:pPr marL="0" indent="0">
              <a:lnSpc>
                <a:spcPct val="200000"/>
              </a:lnSpc>
              <a:buNone/>
            </a:pPr>
            <a:r>
              <a:rPr lang="en-US" sz="3200" dirty="0" smtClean="0"/>
              <a:t>3. Larger Group</a:t>
            </a:r>
            <a:endParaRPr lang="en-US" sz="3200" dirty="0"/>
          </a:p>
        </p:txBody>
      </p:sp>
    </p:spTree>
    <p:extLst>
      <p:ext uri="{BB962C8B-B14F-4D97-AF65-F5344CB8AC3E}">
        <p14:creationId xmlns:p14="http://schemas.microsoft.com/office/powerpoint/2010/main" val="3437140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184648"/>
          </a:xfrm>
        </p:spPr>
        <p:txBody>
          <a:bodyPr/>
          <a:lstStyle/>
          <a:p>
            <a:r>
              <a:rPr lang="en-US" sz="3600" dirty="0" smtClean="0"/>
              <a:t>On the basis of Structure</a:t>
            </a:r>
          </a:p>
          <a:p>
            <a:pPr marL="514350" indent="-514350">
              <a:lnSpc>
                <a:spcPct val="250000"/>
              </a:lnSpc>
              <a:buAutoNum type="arabicPeriod"/>
            </a:pPr>
            <a:r>
              <a:rPr lang="en-US" sz="3600" dirty="0" smtClean="0"/>
              <a:t>Involuntary Group</a:t>
            </a:r>
          </a:p>
          <a:p>
            <a:pPr marL="514350" indent="-514350">
              <a:lnSpc>
                <a:spcPct val="250000"/>
              </a:lnSpc>
              <a:buAutoNum type="arabicPeriod"/>
            </a:pPr>
            <a:r>
              <a:rPr lang="en-US" sz="3600" dirty="0" smtClean="0"/>
              <a:t>Voluntary Group</a:t>
            </a:r>
          </a:p>
          <a:p>
            <a:pPr marL="514350" indent="-514350">
              <a:lnSpc>
                <a:spcPct val="250000"/>
              </a:lnSpc>
              <a:buAutoNum type="arabicPeriod"/>
            </a:pPr>
            <a:r>
              <a:rPr lang="en-US" sz="3600" dirty="0" smtClean="0"/>
              <a:t>Delegate Group</a:t>
            </a:r>
            <a:endParaRPr lang="en-US" sz="3600" dirty="0"/>
          </a:p>
        </p:txBody>
      </p:sp>
    </p:spTree>
    <p:extLst>
      <p:ext uri="{BB962C8B-B14F-4D97-AF65-F5344CB8AC3E}">
        <p14:creationId xmlns:p14="http://schemas.microsoft.com/office/powerpoint/2010/main" val="2025826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641848"/>
          </a:xfrm>
        </p:spPr>
        <p:txBody>
          <a:bodyPr>
            <a:normAutofit/>
          </a:bodyPr>
          <a:lstStyle/>
          <a:p>
            <a:pPr>
              <a:lnSpc>
                <a:spcPct val="200000"/>
              </a:lnSpc>
            </a:pPr>
            <a:r>
              <a:rPr lang="en-US" sz="4000" dirty="0" smtClean="0"/>
              <a:t>On the basis of Contact</a:t>
            </a:r>
          </a:p>
          <a:p>
            <a:pPr>
              <a:lnSpc>
                <a:spcPct val="200000"/>
              </a:lnSpc>
            </a:pPr>
            <a:r>
              <a:rPr lang="en-US" sz="4000" dirty="0" smtClean="0"/>
              <a:t>Primary Group</a:t>
            </a:r>
          </a:p>
          <a:p>
            <a:pPr>
              <a:lnSpc>
                <a:spcPct val="200000"/>
              </a:lnSpc>
            </a:pPr>
            <a:r>
              <a:rPr lang="en-US" sz="4000" dirty="0" smtClean="0"/>
              <a:t>Secondary Group</a:t>
            </a:r>
            <a:endParaRPr lang="en-US" sz="4000" dirty="0"/>
          </a:p>
        </p:txBody>
      </p:sp>
    </p:spTree>
    <p:extLst>
      <p:ext uri="{BB962C8B-B14F-4D97-AF65-F5344CB8AC3E}">
        <p14:creationId xmlns:p14="http://schemas.microsoft.com/office/powerpoint/2010/main" val="2830966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13248"/>
          </a:xfrm>
        </p:spPr>
        <p:txBody>
          <a:bodyPr>
            <a:normAutofit/>
          </a:bodyPr>
          <a:lstStyle/>
          <a:p>
            <a:pPr>
              <a:lnSpc>
                <a:spcPct val="200000"/>
              </a:lnSpc>
            </a:pPr>
            <a:r>
              <a:rPr lang="en-US" sz="3600" dirty="0" smtClean="0"/>
              <a:t>On the basis of Relations</a:t>
            </a:r>
          </a:p>
          <a:p>
            <a:pPr marL="514350" indent="-514350">
              <a:lnSpc>
                <a:spcPct val="200000"/>
              </a:lnSpc>
              <a:buAutoNum type="arabicPeriod"/>
            </a:pPr>
            <a:r>
              <a:rPr lang="en-US" sz="3600" dirty="0" smtClean="0"/>
              <a:t>Un-Social Group</a:t>
            </a:r>
          </a:p>
          <a:p>
            <a:pPr marL="514350" indent="-514350">
              <a:lnSpc>
                <a:spcPct val="200000"/>
              </a:lnSpc>
              <a:buAutoNum type="arabicPeriod"/>
            </a:pPr>
            <a:r>
              <a:rPr lang="en-US" sz="3600" dirty="0" smtClean="0"/>
              <a:t>Anti-Social Group</a:t>
            </a:r>
          </a:p>
          <a:p>
            <a:pPr marL="514350" indent="-514350">
              <a:lnSpc>
                <a:spcPct val="200000"/>
              </a:lnSpc>
              <a:buAutoNum type="arabicPeriod"/>
            </a:pPr>
            <a:r>
              <a:rPr lang="en-US" sz="3600" dirty="0" smtClean="0"/>
              <a:t>Pro-Social Group</a:t>
            </a:r>
            <a:endParaRPr lang="en-US" sz="3600" dirty="0"/>
          </a:p>
        </p:txBody>
      </p:sp>
    </p:spTree>
    <p:extLst>
      <p:ext uri="{BB962C8B-B14F-4D97-AF65-F5344CB8AC3E}">
        <p14:creationId xmlns:p14="http://schemas.microsoft.com/office/powerpoint/2010/main" val="3915789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a:bodyPr>
          <a:lstStyle/>
          <a:p>
            <a:pPr>
              <a:lnSpc>
                <a:spcPct val="200000"/>
              </a:lnSpc>
            </a:pPr>
            <a:r>
              <a:rPr lang="en-US" sz="3600" dirty="0" smtClean="0"/>
              <a:t>On the basis of Identification</a:t>
            </a:r>
          </a:p>
          <a:p>
            <a:pPr>
              <a:lnSpc>
                <a:spcPct val="200000"/>
              </a:lnSpc>
            </a:pPr>
            <a:r>
              <a:rPr lang="en-US" sz="3600" dirty="0" smtClean="0"/>
              <a:t>In-Group</a:t>
            </a:r>
          </a:p>
          <a:p>
            <a:pPr>
              <a:lnSpc>
                <a:spcPct val="200000"/>
              </a:lnSpc>
            </a:pPr>
            <a:r>
              <a:rPr lang="en-US" sz="3600" dirty="0" smtClean="0"/>
              <a:t>Out-Group</a:t>
            </a:r>
            <a:endParaRPr lang="en-US" sz="3600" dirty="0"/>
          </a:p>
        </p:txBody>
      </p:sp>
    </p:spTree>
    <p:extLst>
      <p:ext uri="{BB962C8B-B14F-4D97-AF65-F5344CB8AC3E}">
        <p14:creationId xmlns:p14="http://schemas.microsoft.com/office/powerpoint/2010/main" val="3498017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032248"/>
          </a:xfrm>
        </p:spPr>
        <p:txBody>
          <a:bodyPr/>
          <a:lstStyle/>
          <a:p>
            <a:r>
              <a:rPr lang="en-US" sz="4800" dirty="0" smtClean="0"/>
              <a:t>Society</a:t>
            </a:r>
          </a:p>
          <a:p>
            <a:pPr>
              <a:buNone/>
            </a:pPr>
            <a:r>
              <a:rPr lang="en-US" dirty="0" smtClean="0"/>
              <a:t>The word Society is taken from Latin word</a:t>
            </a:r>
          </a:p>
          <a:p>
            <a:pPr>
              <a:buNone/>
            </a:pPr>
            <a:r>
              <a:rPr lang="en-US" dirty="0" smtClean="0"/>
              <a:t>“</a:t>
            </a:r>
            <a:r>
              <a:rPr lang="en-US" b="1" dirty="0" err="1" smtClean="0"/>
              <a:t>Socius</a:t>
            </a:r>
            <a:r>
              <a:rPr lang="en-US" dirty="0" smtClean="0"/>
              <a:t>” which means “</a:t>
            </a:r>
            <a:r>
              <a:rPr lang="en-US" b="1" dirty="0" smtClean="0"/>
              <a:t>Association or Companionship”.</a:t>
            </a:r>
          </a:p>
          <a:p>
            <a:pPr>
              <a:buNone/>
            </a:pPr>
            <a:r>
              <a:rPr lang="en-US" dirty="0" smtClean="0"/>
              <a:t>So literally it means </a:t>
            </a:r>
          </a:p>
          <a:p>
            <a:pPr>
              <a:buFont typeface="Arial" pitchFamily="34" charset="0"/>
              <a:buChar char="•"/>
            </a:pPr>
            <a:r>
              <a:rPr lang="en-US" dirty="0" smtClean="0"/>
              <a:t>A large group of people who are associative with each other is called society.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46648"/>
          </a:xfrm>
        </p:spPr>
        <p:txBody>
          <a:bodyPr>
            <a:normAutofit fontScale="92500" lnSpcReduction="10000"/>
          </a:bodyPr>
          <a:lstStyle/>
          <a:p>
            <a:r>
              <a:rPr lang="en-US" dirty="0" smtClean="0"/>
              <a:t>Society is defined by different Sociologists</a:t>
            </a:r>
          </a:p>
          <a:p>
            <a:r>
              <a:rPr lang="en-US" sz="3200" dirty="0" smtClean="0"/>
              <a:t>Maciver</a:t>
            </a:r>
          </a:p>
          <a:p>
            <a:pPr>
              <a:buNone/>
            </a:pPr>
            <a:r>
              <a:rPr lang="en-US" dirty="0" smtClean="0"/>
              <a:t>    According to Maciver, Society is a web of relationship which is always changing.</a:t>
            </a:r>
          </a:p>
          <a:p>
            <a:pPr>
              <a:buNone/>
            </a:pPr>
            <a:endParaRPr lang="en-US" dirty="0" smtClean="0"/>
          </a:p>
          <a:p>
            <a:pPr>
              <a:buFont typeface="Arial" pitchFamily="34" charset="0"/>
              <a:buChar char="•"/>
            </a:pPr>
            <a:r>
              <a:rPr lang="en-US" b="1" dirty="0" smtClean="0"/>
              <a:t>Prof. </a:t>
            </a:r>
            <a:r>
              <a:rPr lang="en-US" b="1" smtClean="0"/>
              <a:t>Wright</a:t>
            </a:r>
            <a:endParaRPr lang="en-US" dirty="0" smtClean="0"/>
          </a:p>
          <a:p>
            <a:pPr>
              <a:buNone/>
            </a:pPr>
            <a:r>
              <a:rPr lang="en-US" dirty="0" smtClean="0"/>
              <a:t>   It is a system of relationship that exists among the individuals of the groups.</a:t>
            </a:r>
          </a:p>
          <a:p>
            <a:pPr>
              <a:buNone/>
            </a:pPr>
            <a:endParaRPr lang="en-US" dirty="0" smtClean="0"/>
          </a:p>
          <a:p>
            <a:pPr>
              <a:buFont typeface="Arial" pitchFamily="34" charset="0"/>
              <a:buChar char="•"/>
            </a:pPr>
            <a:r>
              <a:rPr lang="en-US" b="1" dirty="0" smtClean="0"/>
              <a:t>Linton</a:t>
            </a:r>
          </a:p>
          <a:p>
            <a:pPr>
              <a:buNone/>
            </a:pPr>
            <a:r>
              <a:rPr lang="en-US" dirty="0" smtClean="0"/>
              <a:t>   Any group of people who have lived and work together long enough to organized them selves and to consider them as a social unit with well defined limits.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946648"/>
          </a:xfrm>
        </p:spPr>
        <p:txBody>
          <a:bodyPr>
            <a:normAutofit/>
          </a:bodyPr>
          <a:lstStyle/>
          <a:p>
            <a:r>
              <a:rPr lang="en-US" dirty="0" smtClean="0"/>
              <a:t>CHARACTERISTICS OF SOCIETY</a:t>
            </a:r>
          </a:p>
          <a:p>
            <a:pPr lvl="0" fontAlgn="base">
              <a:buFont typeface="Arial" pitchFamily="34" charset="0"/>
              <a:buChar char="•"/>
            </a:pPr>
            <a:r>
              <a:rPr lang="en-US" dirty="0" smtClean="0"/>
              <a:t>Society is the largest group of people.</a:t>
            </a:r>
          </a:p>
          <a:p>
            <a:pPr lvl="0" fontAlgn="base"/>
            <a:r>
              <a:rPr lang="en-US" dirty="0" smtClean="0"/>
              <a:t>It satisfies the needs of its members.</a:t>
            </a:r>
          </a:p>
          <a:p>
            <a:pPr lvl="0" fontAlgn="base"/>
            <a:r>
              <a:rPr lang="en-US" dirty="0" smtClean="0"/>
              <a:t>One of the characteristic of society is having sense of belonging and cooperation. It is more or less permanent association</a:t>
            </a:r>
          </a:p>
          <a:p>
            <a:pPr lvl="0" fontAlgn="base"/>
            <a:r>
              <a:rPr lang="en-US" dirty="0" smtClean="0"/>
              <a:t>It is abstract (Because social relationships can be felt and imagined and cannot be seen).</a:t>
            </a:r>
          </a:p>
          <a:p>
            <a:pPr lvl="0" fontAlgn="base"/>
            <a:r>
              <a:rPr lang="en-US" dirty="0" smtClean="0"/>
              <a:t>Everyone in </a:t>
            </a:r>
            <a:r>
              <a:rPr lang="en-US" dirty="0" smtClean="0">
                <a:hlinkClick r:id="rId2"/>
              </a:rPr>
              <a:t>society is dependent upon every other member</a:t>
            </a:r>
            <a:r>
              <a:rPr lang="en-US" dirty="0" smtClean="0"/>
              <a:t>.</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870448"/>
          </a:xfrm>
        </p:spPr>
        <p:txBody>
          <a:bodyPr>
            <a:normAutofit/>
          </a:bodyPr>
          <a:lstStyle/>
          <a:p>
            <a:r>
              <a:rPr lang="en-US" dirty="0" smtClean="0"/>
              <a:t>It should be organized i.e. will be having division of labor</a:t>
            </a:r>
          </a:p>
          <a:p>
            <a:r>
              <a:rPr lang="en-US" dirty="0" smtClean="0"/>
              <a:t>It will be having likeness and differences. Due to these differences, variety in human behaviors and division of labor and specialization of roles is there.</a:t>
            </a:r>
          </a:p>
          <a:p>
            <a:r>
              <a:rPr lang="en-US" dirty="0" smtClean="0"/>
              <a:t>It is always changing</a:t>
            </a:r>
          </a:p>
          <a:p>
            <a:pPr lvl="0"/>
            <a:r>
              <a:rPr lang="en-US" dirty="0" smtClean="0"/>
              <a:t>It will form a social structure through </a:t>
            </a:r>
            <a:r>
              <a:rPr lang="en-US" dirty="0" smtClean="0">
                <a:hlinkClick r:id="rId2"/>
              </a:rPr>
              <a:t>social institutions i.e. family, education economic, political and religious institutions</a:t>
            </a:r>
            <a:r>
              <a:rPr lang="en-US" dirty="0" smtClean="0"/>
              <a:t>. These basic five institutions are found in all societies of the world.</a:t>
            </a:r>
          </a:p>
          <a:p>
            <a:r>
              <a:rPr lang="en-US" dirty="0" smtClean="0"/>
              <a:t>Every society has its own culture</a:t>
            </a:r>
          </a:p>
          <a:p>
            <a:pPr lvl="0">
              <a:buNone/>
            </a:pP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94248"/>
          </a:xfrm>
        </p:spPr>
        <p:txBody>
          <a:bodyPr/>
          <a:lstStyle/>
          <a:p>
            <a:r>
              <a:rPr lang="en-US" sz="3200" b="1" dirty="0" smtClean="0"/>
              <a:t>Basis of Society</a:t>
            </a:r>
          </a:p>
          <a:p>
            <a:pPr>
              <a:buNone/>
            </a:pPr>
            <a:r>
              <a:rPr lang="en-US" dirty="0" smtClean="0"/>
              <a:t>There are three major factors which form basis of society.</a:t>
            </a:r>
          </a:p>
          <a:p>
            <a:pPr>
              <a:buNone/>
            </a:pPr>
            <a:endParaRPr lang="en-US" dirty="0" smtClean="0"/>
          </a:p>
          <a:p>
            <a:pPr marL="514350" indent="-514350">
              <a:buAutoNum type="arabicPeriod"/>
            </a:pPr>
            <a:r>
              <a:rPr lang="en-US" sz="3600" b="1" dirty="0" smtClean="0"/>
              <a:t>Geographical factor</a:t>
            </a:r>
          </a:p>
          <a:p>
            <a:pPr marL="514350" indent="-514350">
              <a:buAutoNum type="arabicPeriod"/>
            </a:pPr>
            <a:r>
              <a:rPr lang="en-US" sz="3600" b="1" dirty="0" smtClean="0"/>
              <a:t>Biological factor</a:t>
            </a:r>
          </a:p>
          <a:p>
            <a:pPr marL="514350" indent="-514350">
              <a:buAutoNum type="arabicPeriod"/>
            </a:pPr>
            <a:r>
              <a:rPr lang="en-US" sz="3600" b="1" dirty="0" smtClean="0"/>
              <a:t>Socio-Cultural factor</a:t>
            </a:r>
          </a:p>
          <a:p>
            <a:pPr marL="514350" indent="-514350">
              <a:buAutoNum type="arabicPeriod"/>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94248"/>
          </a:xfrm>
        </p:spPr>
        <p:txBody>
          <a:bodyPr/>
          <a:lstStyle/>
          <a:p>
            <a:r>
              <a:rPr lang="en-US" sz="4000" b="1" dirty="0" smtClean="0"/>
              <a:t>Types of Society</a:t>
            </a:r>
          </a:p>
          <a:p>
            <a:pPr marL="514350" indent="-514350">
              <a:buAutoNum type="arabicPeriod"/>
            </a:pPr>
            <a:r>
              <a:rPr lang="en-US" dirty="0" smtClean="0"/>
              <a:t>Static Society</a:t>
            </a:r>
          </a:p>
          <a:p>
            <a:pPr marL="514350" indent="-514350">
              <a:buAutoNum type="arabicPeriod"/>
            </a:pPr>
            <a:r>
              <a:rPr lang="en-US" dirty="0" smtClean="0"/>
              <a:t>Modern Society</a:t>
            </a:r>
          </a:p>
          <a:p>
            <a:pPr marL="514350" indent="-514350">
              <a:buAutoNum type="arabicPeriod"/>
            </a:pPr>
            <a:r>
              <a:rPr lang="en-US" dirty="0" smtClean="0"/>
              <a:t>Nomadic Society</a:t>
            </a:r>
          </a:p>
          <a:p>
            <a:pPr marL="514350" indent="-514350">
              <a:buAutoNum type="arabicPeriod"/>
            </a:pPr>
            <a:r>
              <a:rPr lang="en-US" dirty="0" smtClean="0"/>
              <a:t>Sedentary Society</a:t>
            </a:r>
          </a:p>
          <a:p>
            <a:pPr marL="514350" indent="-514350">
              <a:buAutoNum type="arabicPeriod"/>
            </a:pPr>
            <a:r>
              <a:rPr lang="en-US" dirty="0" smtClean="0"/>
              <a:t>Rural Society</a:t>
            </a:r>
          </a:p>
          <a:p>
            <a:pPr marL="514350" indent="-514350">
              <a:buAutoNum type="arabicPeriod"/>
            </a:pPr>
            <a:r>
              <a:rPr lang="en-US" dirty="0" smtClean="0"/>
              <a:t>Urban Society</a:t>
            </a:r>
          </a:p>
          <a:p>
            <a:pPr marL="514350" indent="-514350">
              <a:buAutoNum type="arabicPeriod"/>
            </a:pPr>
            <a:r>
              <a:rPr lang="en-US" dirty="0" smtClean="0"/>
              <a:t>Industrial Society</a:t>
            </a:r>
          </a:p>
          <a:p>
            <a:pPr marL="514350" indent="-514350">
              <a:buAutoNum type="arabicPeriod"/>
            </a:pPr>
            <a:r>
              <a:rPr lang="en-US" dirty="0" smtClean="0"/>
              <a:t>Secular Society</a:t>
            </a:r>
          </a:p>
          <a:p>
            <a:pPr marL="514350" indent="-514350">
              <a:buAutoNum type="arabicPeriod"/>
            </a:pPr>
            <a:r>
              <a:rPr lang="en-US" dirty="0" smtClean="0"/>
              <a:t>Sacred Society</a:t>
            </a:r>
          </a:p>
          <a:p>
            <a:pPr marL="514350" indent="-514350">
              <a:buAutoNum type="arabicPeriod"/>
            </a:pPr>
            <a:r>
              <a:rPr lang="en-US" dirty="0" smtClean="0"/>
              <a:t>Primitive Society</a:t>
            </a:r>
          </a:p>
          <a:p>
            <a:pPr marL="514350" indent="-514350">
              <a:buAutoNum type="arabicPeriod"/>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89448"/>
          </a:xfrm>
        </p:spPr>
        <p:txBody>
          <a:bodyPr/>
          <a:lstStyle/>
          <a:p>
            <a:pPr algn="just"/>
            <a:r>
              <a:rPr lang="en-US" sz="4000" b="1" dirty="0" smtClean="0">
                <a:latin typeface="Times New Roman" pitchFamily="18" charset="0"/>
                <a:cs typeface="Times New Roman" pitchFamily="18" charset="0"/>
              </a:rPr>
              <a:t>Community</a:t>
            </a:r>
          </a:p>
          <a:p>
            <a:pPr algn="just">
              <a:buFont typeface="Arial" pitchFamily="34" charset="0"/>
              <a:buChar char="•"/>
            </a:pPr>
            <a:r>
              <a:rPr lang="en-US" dirty="0" smtClean="0">
                <a:latin typeface="Times New Roman" pitchFamily="18" charset="0"/>
                <a:cs typeface="Times New Roman" pitchFamily="18" charset="0"/>
              </a:rPr>
              <a:t>Community is taken from two Latin words.</a:t>
            </a:r>
          </a:p>
          <a:p>
            <a:pPr marL="0" indent="0" algn="just">
              <a:buNone/>
            </a:pPr>
            <a:endParaRPr lang="en-US" dirty="0" smtClean="0">
              <a:latin typeface="Times New Roman" pitchFamily="18" charset="0"/>
              <a:cs typeface="Times New Roman" pitchFamily="18" charset="0"/>
            </a:endParaRPr>
          </a:p>
          <a:p>
            <a:pPr algn="just">
              <a:buFont typeface="Arial" pitchFamily="34" charset="0"/>
              <a:buChar char="•"/>
            </a:pPr>
            <a:r>
              <a:rPr lang="en-US" sz="4000" b="1" dirty="0" smtClean="0">
                <a:latin typeface="Times New Roman" pitchFamily="18" charset="0"/>
                <a:cs typeface="Times New Roman" pitchFamily="18" charset="0"/>
              </a:rPr>
              <a:t>Com ------------</a:t>
            </a:r>
            <a:r>
              <a:rPr lang="en-US" sz="4000" b="1" dirty="0" smtClean="0">
                <a:latin typeface="Times New Roman" pitchFamily="18" charset="0"/>
                <a:cs typeface="Times New Roman" pitchFamily="18" charset="0"/>
                <a:sym typeface="Wingdings" pitchFamily="2" charset="2"/>
              </a:rPr>
              <a:t> Together</a:t>
            </a:r>
          </a:p>
          <a:p>
            <a:pPr algn="just">
              <a:buFont typeface="Arial" pitchFamily="34" charset="0"/>
              <a:buChar char="•"/>
            </a:pPr>
            <a:r>
              <a:rPr lang="en-US" sz="4000" b="1" dirty="0" err="1" smtClean="0">
                <a:latin typeface="Times New Roman" pitchFamily="18" charset="0"/>
                <a:cs typeface="Times New Roman" pitchFamily="18" charset="0"/>
                <a:sym typeface="Wingdings" pitchFamily="2" charset="2"/>
              </a:rPr>
              <a:t>Munis</a:t>
            </a:r>
            <a:r>
              <a:rPr lang="en-US" sz="4000" b="1" dirty="0" smtClean="0">
                <a:latin typeface="Times New Roman" pitchFamily="18" charset="0"/>
                <a:cs typeface="Times New Roman" pitchFamily="18" charset="0"/>
                <a:sym typeface="Wingdings" pitchFamily="2" charset="2"/>
              </a:rPr>
              <a:t> ---------   To Serve</a:t>
            </a:r>
          </a:p>
          <a:p>
            <a:pPr marL="0" indent="0" algn="just">
              <a:buNone/>
            </a:pPr>
            <a:endParaRPr lang="en-US" sz="4000" b="1" dirty="0" smtClean="0">
              <a:latin typeface="Times New Roman" pitchFamily="18" charset="0"/>
              <a:cs typeface="Times New Roman" pitchFamily="18" charset="0"/>
              <a:sym typeface="Wingdings" pitchFamily="2" charset="2"/>
            </a:endParaRPr>
          </a:p>
          <a:p>
            <a:pPr algn="just">
              <a:buFont typeface="Arial" pitchFamily="34" charset="0"/>
              <a:buChar char="•"/>
            </a:pPr>
            <a:r>
              <a:rPr lang="en-US" dirty="0" smtClean="0">
                <a:latin typeface="Times New Roman" pitchFamily="18" charset="0"/>
                <a:cs typeface="Times New Roman" pitchFamily="18" charset="0"/>
                <a:sym typeface="Wingdings" pitchFamily="2" charset="2"/>
              </a:rPr>
              <a:t>To Serve together is called Community.</a:t>
            </a:r>
          </a:p>
          <a:p>
            <a:pPr>
              <a:buFont typeface="Arial" pitchFamily="34" charset="0"/>
              <a:buChar char="•"/>
            </a:pPr>
            <a:endParaRPr lang="en-US" dirty="0">
              <a:latin typeface="Times New Roman" pitchFamily="18" charset="0"/>
              <a:cs typeface="Times New Roman" pitchFamily="18" charset="0"/>
              <a:sym typeface="Wingdings" pitchFamily="2" charset="2"/>
            </a:endParaRPr>
          </a:p>
          <a:p>
            <a:pPr>
              <a:buFont typeface="Arial" pitchFamily="34" charset="0"/>
              <a:buChar char="•"/>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21718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243</TotalTime>
  <Words>755</Words>
  <Application>Microsoft Office PowerPoint</Application>
  <PresentationFormat>On-screen Show (4:3)</PresentationFormat>
  <Paragraphs>137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Aspect</vt:lpstr>
      <vt:lpstr>Introduction to Sociology By  DR. SAREER KHAN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Sociology</dc:title>
  <dc:creator>SAREER</dc:creator>
  <cp:lastModifiedBy>Windows User</cp:lastModifiedBy>
  <cp:revision>84</cp:revision>
  <dcterms:created xsi:type="dcterms:W3CDTF">2018-11-05T09:59:55Z</dcterms:created>
  <dcterms:modified xsi:type="dcterms:W3CDTF">2019-10-03T13:41:28Z</dcterms:modified>
</cp:coreProperties>
</file>